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5" r:id="rId6"/>
    <p:sldId id="268" r:id="rId7"/>
    <p:sldId id="266" r:id="rId8"/>
    <p:sldId id="259" r:id="rId9"/>
    <p:sldId id="279" r:id="rId10"/>
    <p:sldId id="269" r:id="rId11"/>
    <p:sldId id="277" r:id="rId12"/>
    <p:sldId id="261" r:id="rId13"/>
    <p:sldId id="280" r:id="rId14"/>
    <p:sldId id="271" r:id="rId15"/>
    <p:sldId id="272" r:id="rId16"/>
    <p:sldId id="273" r:id="rId17"/>
    <p:sldId id="275" r:id="rId18"/>
    <p:sldId id="276" r:id="rId19"/>
    <p:sldId id="278" r:id="rId20"/>
    <p:sldId id="274" r:id="rId21"/>
    <p:sldId id="26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FF2D"/>
    <a:srgbClr val="A6F32D"/>
    <a:srgbClr val="ADF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12" d="100"/>
          <a:sy n="112" d="100"/>
        </p:scale>
        <p:origin x="-616" y="-1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 patients</c:v>
                </c:pt>
              </c:strCache>
            </c:strRef>
          </c:tx>
          <c:spPr>
            <a:solidFill>
              <a:srgbClr val="008000"/>
            </a:solidFill>
            <a:effectLst/>
          </c:spPr>
          <c:invertIfNegative val="0"/>
          <c:cat>
            <c:strRef>
              <c:f>Sheet1!$A$2:$A$5</c:f>
              <c:strCache>
                <c:ptCount val="4"/>
                <c:pt idx="0">
                  <c:v>IFT response</c:v>
                </c:pt>
                <c:pt idx="1">
                  <c:v>pain during surgery</c:v>
                </c:pt>
                <c:pt idx="2">
                  <c:v>spontaneous recall Brice</c:v>
                </c:pt>
                <c:pt idx="3">
                  <c:v>prompted recall</c:v>
                </c:pt>
              </c:strCache>
            </c:strRef>
          </c:cat>
          <c:val>
            <c:numRef>
              <c:f>Sheet1!$B$2:$B$5</c:f>
              <c:numCache>
                <c:formatCode>General</c:formatCode>
                <c:ptCount val="4"/>
                <c:pt idx="0">
                  <c:v>72.0</c:v>
                </c:pt>
                <c:pt idx="1">
                  <c:v>62.5</c:v>
                </c:pt>
                <c:pt idx="2">
                  <c:v>0.0</c:v>
                </c:pt>
                <c:pt idx="3">
                  <c:v>9.4</c:v>
                </c:pt>
              </c:numCache>
            </c:numRef>
          </c:val>
        </c:ser>
        <c:dLbls>
          <c:showLegendKey val="0"/>
          <c:showVal val="0"/>
          <c:showCatName val="0"/>
          <c:showSerName val="0"/>
          <c:showPercent val="0"/>
          <c:showBubbleSize val="0"/>
        </c:dLbls>
        <c:gapWidth val="150"/>
        <c:axId val="2108461976"/>
        <c:axId val="2087292248"/>
      </c:barChart>
      <c:catAx>
        <c:axId val="2108461976"/>
        <c:scaling>
          <c:orientation val="minMax"/>
        </c:scaling>
        <c:delete val="0"/>
        <c:axPos val="b"/>
        <c:majorTickMark val="out"/>
        <c:minorTickMark val="none"/>
        <c:tickLblPos val="nextTo"/>
        <c:txPr>
          <a:bodyPr rot="-3000000" vert="horz"/>
          <a:lstStyle/>
          <a:p>
            <a:pPr>
              <a:defRPr sz="1400" baseline="0"/>
            </a:pPr>
            <a:endParaRPr lang="en-US"/>
          </a:p>
        </c:txPr>
        <c:crossAx val="2087292248"/>
        <c:crosses val="autoZero"/>
        <c:auto val="1"/>
        <c:lblAlgn val="ctr"/>
        <c:lblOffset val="100"/>
        <c:noMultiLvlLbl val="0"/>
      </c:catAx>
      <c:valAx>
        <c:axId val="2087292248"/>
        <c:scaling>
          <c:orientation val="minMax"/>
          <c:max val="100.0"/>
        </c:scaling>
        <c:delete val="0"/>
        <c:axPos val="l"/>
        <c:majorGridlines>
          <c:spPr>
            <a:ln>
              <a:noFill/>
            </a:ln>
          </c:spPr>
        </c:majorGridlines>
        <c:title>
          <c:tx>
            <c:rich>
              <a:bodyPr rot="-5400000" vert="horz"/>
              <a:lstStyle/>
              <a:p>
                <a:pPr>
                  <a:defRPr/>
                </a:pPr>
                <a:r>
                  <a:rPr lang="en-US" dirty="0" smtClean="0"/>
                  <a:t>% patients</a:t>
                </a:r>
                <a:endParaRPr lang="en-US" dirty="0"/>
              </a:p>
            </c:rich>
          </c:tx>
          <c:layout/>
          <c:overlay val="0"/>
        </c:title>
        <c:numFmt formatCode="General" sourceLinked="1"/>
        <c:majorTickMark val="out"/>
        <c:minorTickMark val="none"/>
        <c:tickLblPos val="nextTo"/>
        <c:txPr>
          <a:bodyPr/>
          <a:lstStyle/>
          <a:p>
            <a:pPr>
              <a:defRPr sz="1400"/>
            </a:pPr>
            <a:endParaRPr lang="en-US"/>
          </a:p>
        </c:txPr>
        <c:crossAx val="2108461976"/>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157480314961"/>
          <c:y val="0.171624753937008"/>
          <c:w val="0.425309219160105"/>
          <c:h val="0.718927411417323"/>
        </c:manualLayout>
      </c:layout>
      <c:barChart>
        <c:barDir val="bar"/>
        <c:grouping val="clustered"/>
        <c:varyColors val="0"/>
        <c:ser>
          <c:idx val="0"/>
          <c:order val="0"/>
          <c:tx>
            <c:strRef>
              <c:f>Sheet1!$B$1</c:f>
              <c:strCache>
                <c:ptCount val="1"/>
                <c:pt idx="0">
                  <c:v>%</c:v>
                </c:pt>
              </c:strCache>
            </c:strRef>
          </c:tx>
          <c:spPr>
            <a:solidFill>
              <a:srgbClr val="ADF232"/>
            </a:solidFill>
            <a:ln>
              <a:solidFill>
                <a:schemeClr val="tx1"/>
              </a:solidFill>
            </a:ln>
            <a:effectLst/>
          </c:spPr>
          <c:invertIfNegative val="0"/>
          <c:cat>
            <c:strRef>
              <c:f>Sheet1!$A$2:$A$10</c:f>
              <c:strCache>
                <c:ptCount val="9"/>
                <c:pt idx="0">
                  <c:v>dreamlike</c:v>
                </c:pt>
                <c:pt idx="1">
                  <c:v>unable to breathe</c:v>
                </c:pt>
                <c:pt idx="2">
                  <c:v>pain</c:v>
                </c:pt>
                <c:pt idx="3">
                  <c:v>inability to communicate</c:v>
                </c:pt>
                <c:pt idx="4">
                  <c:v>inability to move</c:v>
                </c:pt>
                <c:pt idx="5">
                  <c:v>visual sensations</c:v>
                </c:pt>
                <c:pt idx="6">
                  <c:v>movement or being moved</c:v>
                </c:pt>
                <c:pt idx="7">
                  <c:v>touch without pain</c:v>
                </c:pt>
                <c:pt idx="8">
                  <c:v>heard voices or noises</c:v>
                </c:pt>
              </c:strCache>
            </c:strRef>
          </c:cat>
          <c:val>
            <c:numRef>
              <c:f>Sheet1!$B$2:$B$10</c:f>
              <c:numCache>
                <c:formatCode>General</c:formatCode>
                <c:ptCount val="9"/>
                <c:pt idx="0">
                  <c:v>5.0</c:v>
                </c:pt>
                <c:pt idx="1">
                  <c:v>11.0</c:v>
                </c:pt>
                <c:pt idx="2">
                  <c:v>18.0</c:v>
                </c:pt>
                <c:pt idx="3">
                  <c:v>42.0</c:v>
                </c:pt>
                <c:pt idx="4">
                  <c:v>41.0</c:v>
                </c:pt>
                <c:pt idx="5">
                  <c:v>3.0</c:v>
                </c:pt>
                <c:pt idx="6">
                  <c:v>9.0</c:v>
                </c:pt>
                <c:pt idx="7">
                  <c:v>21.0</c:v>
                </c:pt>
                <c:pt idx="8">
                  <c:v>37.0</c:v>
                </c:pt>
              </c:numCache>
            </c:numRef>
          </c:val>
        </c:ser>
        <c:dLbls>
          <c:showLegendKey val="0"/>
          <c:showVal val="0"/>
          <c:showCatName val="0"/>
          <c:showSerName val="0"/>
          <c:showPercent val="0"/>
          <c:showBubbleSize val="0"/>
        </c:dLbls>
        <c:gapWidth val="100"/>
        <c:overlap val="10"/>
        <c:axId val="2088567144"/>
        <c:axId val="2088565320"/>
      </c:barChart>
      <c:catAx>
        <c:axId val="2088567144"/>
        <c:scaling>
          <c:orientation val="minMax"/>
        </c:scaling>
        <c:delete val="0"/>
        <c:axPos val="l"/>
        <c:majorTickMark val="none"/>
        <c:minorTickMark val="none"/>
        <c:tickLblPos val="nextTo"/>
        <c:crossAx val="2088565320"/>
        <c:crosses val="autoZero"/>
        <c:auto val="1"/>
        <c:lblAlgn val="ctr"/>
        <c:lblOffset val="100"/>
        <c:noMultiLvlLbl val="0"/>
      </c:catAx>
      <c:valAx>
        <c:axId val="2088565320"/>
        <c:scaling>
          <c:orientation val="minMax"/>
        </c:scaling>
        <c:delete val="0"/>
        <c:axPos val="b"/>
        <c:majorGridlines>
          <c:spPr>
            <a:ln>
              <a:noFill/>
            </a:ln>
          </c:spPr>
        </c:majorGridlines>
        <c:numFmt formatCode="General" sourceLinked="1"/>
        <c:majorTickMark val="out"/>
        <c:minorTickMark val="none"/>
        <c:tickLblPos val="nextTo"/>
        <c:crossAx val="20885671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24744"/>
            <a:ext cx="9144000" cy="6120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10" name="Footer Placeholder 5"/>
          <p:cNvSpPr txBox="1">
            <a:spLocks/>
          </p:cNvSpPr>
          <p:nvPr userDrawn="1"/>
        </p:nvSpPr>
        <p:spPr>
          <a:xfrm>
            <a:off x="6044734" y="6311307"/>
            <a:ext cx="2895600" cy="7240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tx1"/>
                </a:solidFill>
              </a:rPr>
              <a:t>NAP5</a:t>
            </a:r>
          </a:p>
          <a:p>
            <a:pPr algn="r"/>
            <a:r>
              <a:rPr lang="en-US" sz="1400" dirty="0" smtClean="0">
                <a:solidFill>
                  <a:schemeClr val="tx1"/>
                </a:solidFill>
              </a:rPr>
              <a:t> The 5th National Audit Project</a:t>
            </a:r>
          </a:p>
          <a:p>
            <a:pPr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spTree>
    <p:extLst>
      <p:ext uri="{BB962C8B-B14F-4D97-AF65-F5344CB8AC3E}">
        <p14:creationId xmlns:p14="http://schemas.microsoft.com/office/powerpoint/2010/main" val="21448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10/09/2014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325798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10/09/2014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43146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10/09/2014</a:t>
            </a:fld>
            <a:endParaRPr lang="en-GB"/>
          </a:p>
        </p:txBody>
      </p:sp>
    </p:spTree>
    <p:extLst>
      <p:ext uri="{BB962C8B-B14F-4D97-AF65-F5344CB8AC3E}">
        <p14:creationId xmlns:p14="http://schemas.microsoft.com/office/powerpoint/2010/main" val="395452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10/09/2014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83565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10/09/2014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6979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10/09/2014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410424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10/09/2014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99063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10/09/2014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41147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10/09/2014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13550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10/09/2014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0224426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F232"/>
        </a:solidFill>
        <a:effectLst/>
      </p:bgPr>
    </p:bg>
    <p:spTree>
      <p:nvGrpSpPr>
        <p:cNvPr id="1" name=""/>
        <p:cNvGrpSpPr/>
        <p:nvPr/>
      </p:nvGrpSpPr>
      <p:grpSpPr>
        <a:xfrm>
          <a:off x="0" y="0"/>
          <a:ext cx="0" cy="0"/>
          <a:chOff x="0" y="0"/>
          <a:chExt cx="0" cy="0"/>
        </a:xfrm>
      </p:grpSpPr>
      <p:sp>
        <p:nvSpPr>
          <p:cNvPr id="9" name="Rectangle 8"/>
          <p:cNvSpPr/>
          <p:nvPr userDrawn="1"/>
        </p:nvSpPr>
        <p:spPr>
          <a:xfrm>
            <a:off x="0" y="1412776"/>
            <a:ext cx="9144000" cy="5832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5"/>
          <p:cNvSpPr txBox="1">
            <a:spLocks/>
          </p:cNvSpPr>
          <p:nvPr userDrawn="1"/>
        </p:nvSpPr>
        <p:spPr>
          <a:xfrm>
            <a:off x="6012160" y="184665"/>
            <a:ext cx="2895600" cy="7240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tx1"/>
                </a:solidFill>
              </a:rPr>
              <a:t>NAP5</a:t>
            </a:r>
          </a:p>
          <a:p>
            <a:pPr algn="r"/>
            <a:r>
              <a:rPr lang="en-US" sz="1400" dirty="0" smtClean="0">
                <a:solidFill>
                  <a:schemeClr val="tx1"/>
                </a:solidFill>
              </a:rPr>
              <a:t> The 5th National Audit Project</a:t>
            </a:r>
          </a:p>
          <a:p>
            <a:pPr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sp>
        <p:nvSpPr>
          <p:cNvPr id="8" name="Footer Placeholder 5"/>
          <p:cNvSpPr txBox="1">
            <a:spLocks/>
          </p:cNvSpPr>
          <p:nvPr userDrawn="1"/>
        </p:nvSpPr>
        <p:spPr>
          <a:xfrm>
            <a:off x="6044734" y="6311307"/>
            <a:ext cx="2895600" cy="7240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tx1"/>
                </a:solidFill>
              </a:rPr>
              <a:t>NAP5</a:t>
            </a:r>
          </a:p>
          <a:p>
            <a:pPr algn="r"/>
            <a:r>
              <a:rPr lang="en-US" sz="1400" dirty="0" smtClean="0">
                <a:solidFill>
                  <a:schemeClr val="tx1"/>
                </a:solidFill>
              </a:rPr>
              <a:t> The 5th National Audit Project</a:t>
            </a:r>
          </a:p>
          <a:p>
            <a:pPr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spTree>
    <p:extLst>
      <p:ext uri="{BB962C8B-B14F-4D97-AF65-F5344CB8AC3E}">
        <p14:creationId xmlns:p14="http://schemas.microsoft.com/office/powerpoint/2010/main" val="349852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Patient </a:t>
            </a:r>
            <a:r>
              <a:rPr lang="en-GB" dirty="0" smtClean="0"/>
              <a:t>experiences of AAGA </a:t>
            </a:r>
            <a:endParaRPr lang="en-GB" dirty="0"/>
          </a:p>
        </p:txBody>
      </p:sp>
      <p:sp>
        <p:nvSpPr>
          <p:cNvPr id="3" name="Subtitle 2"/>
          <p:cNvSpPr>
            <a:spLocks noGrp="1"/>
          </p:cNvSpPr>
          <p:nvPr>
            <p:ph type="subTitle" idx="1"/>
          </p:nvPr>
        </p:nvSpPr>
        <p:spPr/>
        <p:txBody>
          <a:bodyPr/>
          <a:lstStyle/>
          <a:p>
            <a:r>
              <a:rPr lang="en-GB" dirty="0" smtClean="0"/>
              <a:t>Jackie Andrade</a:t>
            </a:r>
          </a:p>
          <a:p>
            <a:r>
              <a:rPr lang="en-GB" dirty="0" smtClean="0"/>
              <a:t>Cognition Institute</a:t>
            </a:r>
          </a:p>
          <a:p>
            <a:r>
              <a:rPr lang="en-GB" dirty="0" smtClean="0"/>
              <a:t>Plymouth University</a:t>
            </a:r>
            <a:endParaRPr lang="en-GB" dirty="0"/>
          </a:p>
        </p:txBody>
      </p:sp>
    </p:spTree>
    <p:extLst>
      <p:ext uri="{BB962C8B-B14F-4D97-AF65-F5344CB8AC3E}">
        <p14:creationId xmlns:p14="http://schemas.microsoft.com/office/powerpoint/2010/main" val="31478467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experiences</a:t>
            </a:r>
            <a:endParaRPr lang="en-US" dirty="0"/>
          </a:p>
        </p:txBody>
      </p:sp>
      <p:sp>
        <p:nvSpPr>
          <p:cNvPr id="3" name="Content Placeholder 2"/>
          <p:cNvSpPr>
            <a:spLocks noGrp="1"/>
          </p:cNvSpPr>
          <p:nvPr>
            <p:ph sz="half" idx="1"/>
          </p:nvPr>
        </p:nvSpPr>
        <p:spPr>
          <a:xfrm>
            <a:off x="251520" y="1600200"/>
            <a:ext cx="8568952" cy="1324744"/>
          </a:xfrm>
        </p:spPr>
        <p:txBody>
          <a:bodyPr>
            <a:normAutofit fontScale="92500" lnSpcReduction="10000"/>
          </a:bodyPr>
          <a:lstStyle/>
          <a:p>
            <a:r>
              <a:rPr lang="en-US" dirty="0" smtClean="0"/>
              <a:t>Wide variety </a:t>
            </a:r>
            <a:r>
              <a:rPr lang="en-US" dirty="0"/>
              <a:t>of </a:t>
            </a:r>
            <a:r>
              <a:rPr lang="en-US" dirty="0" smtClean="0"/>
              <a:t>experiences</a:t>
            </a:r>
          </a:p>
          <a:p>
            <a:r>
              <a:rPr lang="en-US" dirty="0" smtClean="0"/>
              <a:t>Only one </a:t>
            </a:r>
            <a:r>
              <a:rPr lang="en-US" dirty="0"/>
              <a:t>report </a:t>
            </a:r>
            <a:r>
              <a:rPr lang="en-US" dirty="0" smtClean="0"/>
              <a:t>(‘unlikely’) of </a:t>
            </a:r>
            <a:r>
              <a:rPr lang="en-US" dirty="0"/>
              <a:t>a patient interpreting </a:t>
            </a:r>
            <a:r>
              <a:rPr lang="en-US" dirty="0" smtClean="0"/>
              <a:t>dream </a:t>
            </a:r>
            <a:r>
              <a:rPr lang="en-US" dirty="0"/>
              <a:t>as AAGA</a:t>
            </a:r>
          </a:p>
          <a:p>
            <a:endParaRPr lang="en-US" dirty="0" smtClean="0"/>
          </a:p>
        </p:txBody>
      </p:sp>
      <p:graphicFrame>
        <p:nvGraphicFramePr>
          <p:cNvPr id="5" name="Chart 4"/>
          <p:cNvGraphicFramePr/>
          <p:nvPr>
            <p:extLst>
              <p:ext uri="{D42A27DB-BD31-4B8C-83A1-F6EECF244321}">
                <p14:modId xmlns:p14="http://schemas.microsoft.com/office/powerpoint/2010/main" val="667218543"/>
              </p:ext>
            </p:extLst>
          </p:nvPr>
        </p:nvGraphicFramePr>
        <p:xfrm>
          <a:off x="251520" y="2780928"/>
          <a:ext cx="6192688"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580112" y="3717032"/>
            <a:ext cx="2832814" cy="646331"/>
          </a:xfrm>
          <a:prstGeom prst="rect">
            <a:avLst/>
          </a:prstGeom>
          <a:noFill/>
        </p:spPr>
        <p:txBody>
          <a:bodyPr wrap="none" rtlCol="0">
            <a:spAutoFit/>
          </a:bodyPr>
          <a:lstStyle/>
          <a:p>
            <a:r>
              <a:rPr lang="en-US" dirty="0" smtClean="0"/>
              <a:t>Median 2 experiences </a:t>
            </a:r>
          </a:p>
          <a:p>
            <a:r>
              <a:rPr lang="en-US" dirty="0" smtClean="0"/>
              <a:t>Range 0 (‘being awake’) to 8</a:t>
            </a:r>
            <a:endParaRPr lang="en-US" dirty="0"/>
          </a:p>
        </p:txBody>
      </p:sp>
      <p:sp>
        <p:nvSpPr>
          <p:cNvPr id="6" name="TextBox 5"/>
          <p:cNvSpPr txBox="1"/>
          <p:nvPr/>
        </p:nvSpPr>
        <p:spPr>
          <a:xfrm>
            <a:off x="2699792" y="6309320"/>
            <a:ext cx="3096344" cy="646331"/>
          </a:xfrm>
          <a:prstGeom prst="rect">
            <a:avLst/>
          </a:prstGeom>
          <a:noFill/>
        </p:spPr>
        <p:txBody>
          <a:bodyPr wrap="square" rtlCol="0">
            <a:spAutoFit/>
          </a:bodyPr>
          <a:lstStyle/>
          <a:p>
            <a:pPr algn="ctr"/>
            <a:r>
              <a:rPr lang="en-US" b="1" dirty="0" smtClean="0"/>
              <a:t>% certain/probable and possible cases</a:t>
            </a:r>
            <a:endParaRPr lang="en-US" b="1" dirty="0"/>
          </a:p>
        </p:txBody>
      </p:sp>
    </p:spTree>
    <p:extLst>
      <p:ext uri="{BB962C8B-B14F-4D97-AF65-F5344CB8AC3E}">
        <p14:creationId xmlns:p14="http://schemas.microsoft.com/office/powerpoint/2010/main" val="16156592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Neutral reports</a:t>
            </a:r>
            <a:endParaRPr lang="en-US" dirty="0"/>
          </a:p>
        </p:txBody>
      </p:sp>
      <p:sp>
        <p:nvSpPr>
          <p:cNvPr id="3" name="Content Placeholder 2"/>
          <p:cNvSpPr>
            <a:spLocks noGrp="1"/>
          </p:cNvSpPr>
          <p:nvPr>
            <p:ph idx="1"/>
          </p:nvPr>
        </p:nvSpPr>
        <p:spPr>
          <a:solidFill>
            <a:srgbClr val="ADF232">
              <a:alpha val="41000"/>
            </a:srgbClr>
          </a:solidFill>
        </p:spPr>
        <p:txBody>
          <a:bodyPr>
            <a:normAutofit/>
          </a:bodyPr>
          <a:lstStyle/>
          <a:p>
            <a:pPr marL="0" indent="0">
              <a:buNone/>
            </a:pPr>
            <a:r>
              <a:rPr lang="en-GB" sz="2400" dirty="0"/>
              <a:t>A patient </a:t>
            </a:r>
            <a:r>
              <a:rPr lang="en-US" sz="2400" dirty="0"/>
              <a:t>mentioned to the surgeon overhearing a conversation between surgeons regarding the position of incision, and quoted exactly what had been discussed. The conversation had taken place in the middle of surgery, for a few seconds. The patient was interested rather than concerned.</a:t>
            </a:r>
            <a:endParaRPr lang="en-GB" sz="2400" dirty="0"/>
          </a:p>
          <a:p>
            <a:pPr marL="0" indent="0">
              <a:buNone/>
            </a:pPr>
            <a:r>
              <a:rPr lang="en-GB" sz="2400" dirty="0"/>
              <a:t> </a:t>
            </a:r>
          </a:p>
          <a:p>
            <a:pPr marL="0" indent="0">
              <a:buNone/>
            </a:pPr>
            <a:r>
              <a:rPr lang="en-GB" sz="2400" dirty="0"/>
              <a:t>A patient whose trachea was difficult to intubate recalled anaesthetists trying to “get the tube down and struggling” but was </a:t>
            </a:r>
            <a:r>
              <a:rPr lang="en-GB" sz="2400" b="1" dirty="0"/>
              <a:t>reassured by their care </a:t>
            </a:r>
            <a:r>
              <a:rPr lang="en-GB" sz="2400" dirty="0"/>
              <a:t>and thanked them. The patient was not distressed and thanked the anaesthetists for their care and attention.</a:t>
            </a:r>
            <a:r>
              <a:rPr lang="en-GB" sz="2400" b="1" dirty="0"/>
              <a:t> </a:t>
            </a:r>
            <a:endParaRPr lang="en-GB" sz="2400" dirty="0"/>
          </a:p>
        </p:txBody>
      </p:sp>
    </p:spTree>
    <p:extLst>
      <p:ext uri="{BB962C8B-B14F-4D97-AF65-F5344CB8AC3E}">
        <p14:creationId xmlns:p14="http://schemas.microsoft.com/office/powerpoint/2010/main" val="41032445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Distress</a:t>
            </a:r>
            <a:endParaRPr lang="en-US" dirty="0"/>
          </a:p>
        </p:txBody>
      </p:sp>
      <p:sp>
        <p:nvSpPr>
          <p:cNvPr id="3" name="Content Placeholder 2"/>
          <p:cNvSpPr>
            <a:spLocks noGrp="1"/>
          </p:cNvSpPr>
          <p:nvPr>
            <p:ph sz="half" idx="1"/>
          </p:nvPr>
        </p:nvSpPr>
        <p:spPr>
          <a:xfrm>
            <a:off x="457200" y="1855365"/>
            <a:ext cx="3826768" cy="4525963"/>
          </a:xfrm>
        </p:spPr>
        <p:txBody>
          <a:bodyPr>
            <a:normAutofit/>
          </a:bodyPr>
          <a:lstStyle/>
          <a:p>
            <a:r>
              <a:rPr lang="en-US" dirty="0" smtClean="0"/>
              <a:t>53% distress</a:t>
            </a:r>
          </a:p>
          <a:p>
            <a:r>
              <a:rPr lang="en-US" dirty="0"/>
              <a:t>C</a:t>
            </a:r>
            <a:r>
              <a:rPr lang="en-US" dirty="0" smtClean="0"/>
              <a:t>ommon </a:t>
            </a:r>
            <a:r>
              <a:rPr lang="en-US" dirty="0"/>
              <a:t>in, but not restricted to, cases with pain or </a:t>
            </a:r>
            <a:r>
              <a:rPr lang="en-US" dirty="0" smtClean="0"/>
              <a:t>paralysis</a:t>
            </a:r>
          </a:p>
        </p:txBody>
      </p:sp>
      <p:pic>
        <p:nvPicPr>
          <p:cNvPr id="6" name="Picture 5"/>
          <p:cNvPicPr>
            <a:picLocks noChangeAspect="1"/>
          </p:cNvPicPr>
          <p:nvPr/>
        </p:nvPicPr>
        <p:blipFill>
          <a:blip r:embed="rId2"/>
          <a:stretch>
            <a:fillRect/>
          </a:stretch>
        </p:blipFill>
        <p:spPr>
          <a:xfrm>
            <a:off x="4283968" y="1955973"/>
            <a:ext cx="4624858" cy="3861048"/>
          </a:xfrm>
          <a:prstGeom prst="rect">
            <a:avLst/>
          </a:prstGeom>
        </p:spPr>
      </p:pic>
    </p:spTree>
    <p:extLst>
      <p:ext uri="{BB962C8B-B14F-4D97-AF65-F5344CB8AC3E}">
        <p14:creationId xmlns:p14="http://schemas.microsoft.com/office/powerpoint/2010/main" val="23798055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Distress</a:t>
            </a:r>
            <a:endParaRPr lang="en-US" dirty="0"/>
          </a:p>
        </p:txBody>
      </p:sp>
      <p:sp>
        <p:nvSpPr>
          <p:cNvPr id="3" name="Content Placeholder 2"/>
          <p:cNvSpPr>
            <a:spLocks noGrp="1"/>
          </p:cNvSpPr>
          <p:nvPr>
            <p:ph sz="half" idx="1"/>
          </p:nvPr>
        </p:nvSpPr>
        <p:spPr>
          <a:xfrm>
            <a:off x="457200" y="1783357"/>
            <a:ext cx="3466728" cy="4525963"/>
          </a:xfrm>
        </p:spPr>
        <p:txBody>
          <a:bodyPr>
            <a:normAutofit/>
          </a:bodyPr>
          <a:lstStyle/>
          <a:p>
            <a:pPr marL="0" indent="0">
              <a:buNone/>
            </a:pPr>
            <a:r>
              <a:rPr lang="en-US" dirty="0" smtClean="0"/>
              <a:t>Distress </a:t>
            </a:r>
            <a:r>
              <a:rPr lang="en-US" dirty="0"/>
              <a:t>during AAGA was very strongly associated with long-term psychological </a:t>
            </a:r>
            <a:r>
              <a:rPr lang="en-US" dirty="0" smtClean="0"/>
              <a:t>harm</a:t>
            </a:r>
            <a:endParaRPr lang="en-GB" dirty="0"/>
          </a:p>
          <a:p>
            <a:endParaRPr lang="en-US" dirty="0"/>
          </a:p>
        </p:txBody>
      </p:sp>
      <p:pic>
        <p:nvPicPr>
          <p:cNvPr id="10" name="Picture 9"/>
          <p:cNvPicPr>
            <a:picLocks noChangeAspect="1"/>
          </p:cNvPicPr>
          <p:nvPr/>
        </p:nvPicPr>
        <p:blipFill>
          <a:blip r:embed="rId2"/>
          <a:stretch>
            <a:fillRect/>
          </a:stretch>
        </p:blipFill>
        <p:spPr>
          <a:xfrm>
            <a:off x="4100001" y="1811957"/>
            <a:ext cx="4619261" cy="4392488"/>
          </a:xfrm>
          <a:prstGeom prst="rect">
            <a:avLst/>
          </a:prstGeom>
        </p:spPr>
      </p:pic>
    </p:spTree>
    <p:extLst>
      <p:ext uri="{BB962C8B-B14F-4D97-AF65-F5344CB8AC3E}">
        <p14:creationId xmlns:p14="http://schemas.microsoft.com/office/powerpoint/2010/main" val="2057456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distress</a:t>
            </a:r>
            <a:endParaRPr lang="en-US" dirty="0"/>
          </a:p>
        </p:txBody>
      </p:sp>
      <p:sp>
        <p:nvSpPr>
          <p:cNvPr id="3" name="Content Placeholder 2"/>
          <p:cNvSpPr>
            <a:spLocks noGrp="1"/>
          </p:cNvSpPr>
          <p:nvPr>
            <p:ph sz="half" idx="1"/>
          </p:nvPr>
        </p:nvSpPr>
        <p:spPr>
          <a:xfrm>
            <a:off x="457200" y="1624858"/>
            <a:ext cx="4038600" cy="4525963"/>
          </a:xfrm>
          <a:solidFill>
            <a:srgbClr val="ADF232">
              <a:alpha val="35000"/>
            </a:srgbClr>
          </a:solidFill>
        </p:spPr>
        <p:txBody>
          <a:bodyPr>
            <a:normAutofit/>
          </a:bodyPr>
          <a:lstStyle/>
          <a:p>
            <a:pPr marL="0" indent="0">
              <a:buNone/>
            </a:pPr>
            <a:r>
              <a:rPr lang="en-GB" sz="2400" dirty="0"/>
              <a:t>A patient reported auditory and tactile recall of laryngoscopy and intubation and the start of surgery. The patient wanted to scream but could not move or speak. </a:t>
            </a:r>
          </a:p>
        </p:txBody>
      </p:sp>
      <p:sp>
        <p:nvSpPr>
          <p:cNvPr id="5" name="Content Placeholder 2"/>
          <p:cNvSpPr txBox="1">
            <a:spLocks/>
          </p:cNvSpPr>
          <p:nvPr/>
        </p:nvSpPr>
        <p:spPr>
          <a:xfrm>
            <a:off x="4716016" y="1634341"/>
            <a:ext cx="4038600" cy="4525963"/>
          </a:xfrm>
          <a:prstGeom prst="rect">
            <a:avLst/>
          </a:prstGeom>
          <a:solidFill>
            <a:srgbClr val="ADF232">
              <a:alpha val="35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smtClean="0"/>
              <a:t>The </a:t>
            </a:r>
            <a:r>
              <a:rPr lang="en-GB" sz="2400" dirty="0"/>
              <a:t>patient could hear everything </a:t>
            </a:r>
            <a:r>
              <a:rPr lang="en-GB" sz="2400" dirty="0" smtClean="0"/>
              <a:t>but </a:t>
            </a:r>
            <a:r>
              <a:rPr lang="en-GB" sz="2400" dirty="0"/>
              <a:t>felt no pain, only some touch when somebody lifted their leg, and something being drawn along the leg with a pencil (as did happen), some humming, and then with no pain, an incision. </a:t>
            </a:r>
          </a:p>
        </p:txBody>
      </p:sp>
    </p:spTree>
    <p:extLst>
      <p:ext uri="{BB962C8B-B14F-4D97-AF65-F5344CB8AC3E}">
        <p14:creationId xmlns:p14="http://schemas.microsoft.com/office/powerpoint/2010/main" val="15423032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and delay</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No clear </a:t>
            </a:r>
            <a:r>
              <a:rPr lang="en-US" dirty="0"/>
              <a:t>relationship between the perceived duration of AAGA </a:t>
            </a:r>
            <a:r>
              <a:rPr lang="en-US" dirty="0" smtClean="0"/>
              <a:t>and </a:t>
            </a:r>
            <a:r>
              <a:rPr lang="en-US" dirty="0"/>
              <a:t>psychological </a:t>
            </a:r>
            <a:r>
              <a:rPr lang="en-US" dirty="0" smtClean="0"/>
              <a:t>impact</a:t>
            </a:r>
          </a:p>
          <a:p>
            <a:pPr marL="0" indent="0">
              <a:buNone/>
            </a:pPr>
            <a:r>
              <a:rPr lang="en-US" b="1" dirty="0" smtClean="0"/>
              <a:t>Brief </a:t>
            </a:r>
            <a:r>
              <a:rPr lang="en-US" b="1" dirty="0"/>
              <a:t>experiences could be severely </a:t>
            </a:r>
            <a:r>
              <a:rPr lang="en-US" b="1" dirty="0" smtClean="0"/>
              <a:t>distressing </a:t>
            </a:r>
            <a:endParaRPr lang="en-US" b="1" dirty="0"/>
          </a:p>
        </p:txBody>
      </p:sp>
      <p:sp>
        <p:nvSpPr>
          <p:cNvPr id="4" name="Content Placeholder 3"/>
          <p:cNvSpPr>
            <a:spLocks noGrp="1"/>
          </p:cNvSpPr>
          <p:nvPr>
            <p:ph sz="half" idx="2"/>
          </p:nvPr>
        </p:nvSpPr>
        <p:spPr/>
        <p:txBody>
          <a:bodyPr>
            <a:normAutofit/>
          </a:bodyPr>
          <a:lstStyle/>
          <a:p>
            <a:pPr marL="0" indent="0">
              <a:buNone/>
            </a:pPr>
            <a:r>
              <a:rPr lang="en-US" dirty="0" smtClean="0"/>
              <a:t>No clear relationship between </a:t>
            </a:r>
            <a:r>
              <a:rPr lang="en-US" dirty="0"/>
              <a:t>reporting delay and </a:t>
            </a:r>
            <a:r>
              <a:rPr lang="en-US" dirty="0" smtClean="0"/>
              <a:t>impact</a:t>
            </a:r>
            <a:br>
              <a:rPr lang="en-US" dirty="0" smtClean="0"/>
            </a:br>
            <a:endParaRPr lang="en-US" dirty="0" smtClean="0"/>
          </a:p>
          <a:p>
            <a:pPr marL="0" indent="0">
              <a:buNone/>
            </a:pPr>
            <a:r>
              <a:rPr lang="en-US" b="1" dirty="0" smtClean="0"/>
              <a:t>Experiences </a:t>
            </a:r>
            <a:r>
              <a:rPr lang="en-US" b="1" dirty="0"/>
              <a:t>reported after a delay were no less distressing than those reported immediately</a:t>
            </a:r>
            <a:endParaRPr lang="en-US" b="1" dirty="0" smtClean="0"/>
          </a:p>
          <a:p>
            <a:endParaRPr lang="en-US" dirty="0"/>
          </a:p>
        </p:txBody>
      </p:sp>
    </p:spTree>
    <p:extLst>
      <p:ext uri="{BB962C8B-B14F-4D97-AF65-F5344CB8AC3E}">
        <p14:creationId xmlns:p14="http://schemas.microsoft.com/office/powerpoint/2010/main" val="30025846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and reassurance</a:t>
            </a:r>
            <a:endParaRPr lang="en-US" dirty="0"/>
          </a:p>
        </p:txBody>
      </p:sp>
      <p:sp>
        <p:nvSpPr>
          <p:cNvPr id="3" name="Content Placeholder 2"/>
          <p:cNvSpPr>
            <a:spLocks noGrp="1"/>
          </p:cNvSpPr>
          <p:nvPr>
            <p:ph sz="half" idx="1"/>
          </p:nvPr>
        </p:nvSpPr>
        <p:spPr>
          <a:xfrm>
            <a:off x="467544" y="2420888"/>
            <a:ext cx="8219256" cy="2764904"/>
          </a:xfrm>
          <a:solidFill>
            <a:srgbClr val="ADF232">
              <a:alpha val="36000"/>
            </a:srgbClr>
          </a:solidFill>
        </p:spPr>
        <p:txBody>
          <a:bodyPr>
            <a:noAutofit/>
          </a:bodyPr>
          <a:lstStyle/>
          <a:p>
            <a:pPr marL="0" indent="0">
              <a:buNone/>
            </a:pPr>
            <a:r>
              <a:rPr lang="en-GB" sz="2400" dirty="0"/>
              <a:t>A patient reported </a:t>
            </a:r>
            <a:r>
              <a:rPr lang="en-GB" sz="2400" dirty="0" smtClean="0"/>
              <a:t>hearing </a:t>
            </a:r>
            <a:r>
              <a:rPr lang="en-GB" sz="2400" dirty="0"/>
              <a:t>voices, and experiencing paralysis and abdominal pain. W</a:t>
            </a:r>
            <a:r>
              <a:rPr lang="en-GB" sz="2400" dirty="0" smtClean="0"/>
              <a:t>anted </a:t>
            </a:r>
            <a:r>
              <a:rPr lang="en-GB" sz="2400" dirty="0"/>
              <a:t>to </a:t>
            </a:r>
            <a:r>
              <a:rPr lang="en-GB" sz="2400" dirty="0" smtClean="0"/>
              <a:t>ask for painkillers </a:t>
            </a:r>
            <a:r>
              <a:rPr lang="en-GB" sz="2400" dirty="0"/>
              <a:t>but could not speak. The pain was unpleasant; but the paralysis was not a great worry because the patient knew </a:t>
            </a:r>
            <a:r>
              <a:rPr lang="en-GB" sz="2400" b="1" dirty="0"/>
              <a:t>“you were supposed to be paralysed during the operation”</a:t>
            </a:r>
            <a:r>
              <a:rPr lang="en-GB" sz="2400" dirty="0"/>
              <a:t>. The patient was later not worried about having another anaesthetic</a:t>
            </a:r>
            <a:r>
              <a:rPr lang="en-GB" sz="2400" dirty="0" smtClean="0"/>
              <a:t>.</a:t>
            </a:r>
            <a:endParaRPr lang="en-GB" sz="2400" dirty="0"/>
          </a:p>
        </p:txBody>
      </p:sp>
      <p:sp>
        <p:nvSpPr>
          <p:cNvPr id="4" name="TextBox 3"/>
          <p:cNvSpPr txBox="1"/>
          <p:nvPr/>
        </p:nvSpPr>
        <p:spPr>
          <a:xfrm>
            <a:off x="467544" y="1700808"/>
            <a:ext cx="2362746" cy="584776"/>
          </a:xfrm>
          <a:prstGeom prst="rect">
            <a:avLst/>
          </a:prstGeom>
          <a:noFill/>
        </p:spPr>
        <p:txBody>
          <a:bodyPr wrap="none" rtlCol="0">
            <a:spAutoFit/>
          </a:bodyPr>
          <a:lstStyle/>
          <a:p>
            <a:r>
              <a:rPr lang="en-US" sz="3200" dirty="0" smtClean="0"/>
              <a:t>During AAGA</a:t>
            </a:r>
            <a:endParaRPr lang="en-US" sz="3200" dirty="0"/>
          </a:p>
        </p:txBody>
      </p:sp>
    </p:spTree>
    <p:extLst>
      <p:ext uri="{BB962C8B-B14F-4D97-AF65-F5344CB8AC3E}">
        <p14:creationId xmlns:p14="http://schemas.microsoft.com/office/powerpoint/2010/main" val="20957111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and reassurance</a:t>
            </a:r>
            <a:endParaRPr lang="en-US" dirty="0"/>
          </a:p>
        </p:txBody>
      </p:sp>
      <p:sp>
        <p:nvSpPr>
          <p:cNvPr id="3" name="Content Placeholder 2"/>
          <p:cNvSpPr>
            <a:spLocks noGrp="1"/>
          </p:cNvSpPr>
          <p:nvPr>
            <p:ph sz="half" idx="1"/>
          </p:nvPr>
        </p:nvSpPr>
        <p:spPr>
          <a:xfrm>
            <a:off x="467544" y="1628800"/>
            <a:ext cx="8219256" cy="3312368"/>
          </a:xfrm>
          <a:solidFill>
            <a:srgbClr val="ADF232">
              <a:alpha val="36000"/>
            </a:srgbClr>
          </a:solidFill>
        </p:spPr>
        <p:txBody>
          <a:bodyPr>
            <a:noAutofit/>
          </a:bodyPr>
          <a:lstStyle/>
          <a:p>
            <a:pPr marL="0" indent="0">
              <a:buNone/>
            </a:pPr>
            <a:r>
              <a:rPr lang="en-GB" sz="2400" dirty="0"/>
              <a:t>A patient was given </a:t>
            </a:r>
            <a:r>
              <a:rPr lang="en-GB" sz="2400" dirty="0" err="1"/>
              <a:t>suxamethonium</a:t>
            </a:r>
            <a:r>
              <a:rPr lang="en-GB" sz="2400" dirty="0"/>
              <a:t> before induction inadvertently. The anaesthetist immediately recognised the error and induced anaesthesia. The patient experienced paralysis, was afraid they were dying from a stroke and had flashbacks for 2-3 days afterwards. However the patient </a:t>
            </a:r>
            <a:r>
              <a:rPr lang="en-US" sz="2400" dirty="0"/>
              <a:t>was very reassured by the </a:t>
            </a:r>
            <a:r>
              <a:rPr lang="en-US" sz="2400" dirty="0" err="1"/>
              <a:t>anaesthetist’s</a:t>
            </a:r>
            <a:r>
              <a:rPr lang="en-US" sz="2400" dirty="0"/>
              <a:t> immediate explanation, </a:t>
            </a:r>
            <a:r>
              <a:rPr lang="en-US" sz="2400" b="1" dirty="0"/>
              <a:t>"I know what’s happening and I can fix it"</a:t>
            </a:r>
            <a:r>
              <a:rPr lang="en-US" sz="2400" dirty="0"/>
              <a:t>, during the critical event and </a:t>
            </a:r>
            <a:r>
              <a:rPr lang="en-GB" sz="2400" dirty="0"/>
              <a:t>had minimal long-term </a:t>
            </a:r>
            <a:r>
              <a:rPr lang="en-GB" sz="2400" dirty="0" err="1"/>
              <a:t>sequelae</a:t>
            </a:r>
            <a:r>
              <a:rPr lang="en-GB" sz="2400" dirty="0"/>
              <a:t>. </a:t>
            </a:r>
          </a:p>
          <a:p>
            <a:pPr marL="0" indent="0">
              <a:buNone/>
            </a:pPr>
            <a:endParaRPr lang="en-GB" sz="2400" dirty="0"/>
          </a:p>
        </p:txBody>
      </p:sp>
    </p:spTree>
    <p:extLst>
      <p:ext uri="{BB962C8B-B14F-4D97-AF65-F5344CB8AC3E}">
        <p14:creationId xmlns:p14="http://schemas.microsoft.com/office/powerpoint/2010/main" val="26949086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and reassurance</a:t>
            </a:r>
            <a:endParaRPr lang="en-US" dirty="0"/>
          </a:p>
        </p:txBody>
      </p:sp>
      <p:sp>
        <p:nvSpPr>
          <p:cNvPr id="3" name="Content Placeholder 2"/>
          <p:cNvSpPr>
            <a:spLocks noGrp="1"/>
          </p:cNvSpPr>
          <p:nvPr>
            <p:ph sz="half" idx="1"/>
          </p:nvPr>
        </p:nvSpPr>
        <p:spPr>
          <a:xfrm>
            <a:off x="467544" y="2492896"/>
            <a:ext cx="8219256" cy="2448272"/>
          </a:xfrm>
          <a:solidFill>
            <a:srgbClr val="ADF232">
              <a:alpha val="38000"/>
            </a:srgbClr>
          </a:solidFill>
        </p:spPr>
        <p:txBody>
          <a:bodyPr>
            <a:noAutofit/>
          </a:bodyPr>
          <a:lstStyle/>
          <a:p>
            <a:pPr marL="0" indent="0">
              <a:buNone/>
            </a:pPr>
            <a:r>
              <a:rPr lang="en-GB" sz="2400" dirty="0"/>
              <a:t>A patient recalled hearing voices, seeing bright lights not being able to move or communicate and being terrified, thinking they were going to die. The patient went home and mentioned it to their family and was reassured when they all apparently had a report of awareness  "</a:t>
            </a:r>
            <a:r>
              <a:rPr lang="en-GB" sz="2400" b="1" dirty="0"/>
              <a:t>…it happens to all my </a:t>
            </a:r>
            <a:r>
              <a:rPr lang="en-GB" sz="2400" b="1" dirty="0" smtClean="0"/>
              <a:t>family – </a:t>
            </a:r>
            <a:r>
              <a:rPr lang="en-GB" sz="2400" b="1" dirty="0"/>
              <a:t>we all wake up. Please can you give me a bit more</a:t>
            </a:r>
            <a:r>
              <a:rPr lang="en-GB" sz="2400" b="1" dirty="0" smtClean="0"/>
              <a:t>?</a:t>
            </a:r>
            <a:r>
              <a:rPr lang="en-GB" sz="2400" dirty="0" smtClean="0"/>
              <a:t>” </a:t>
            </a:r>
            <a:endParaRPr lang="en-GB" sz="2400" dirty="0"/>
          </a:p>
        </p:txBody>
      </p:sp>
      <p:sp>
        <p:nvSpPr>
          <p:cNvPr id="4" name="TextBox 3"/>
          <p:cNvSpPr txBox="1"/>
          <p:nvPr/>
        </p:nvSpPr>
        <p:spPr>
          <a:xfrm>
            <a:off x="467544" y="1700808"/>
            <a:ext cx="2086028" cy="584776"/>
          </a:xfrm>
          <a:prstGeom prst="rect">
            <a:avLst/>
          </a:prstGeom>
          <a:noFill/>
        </p:spPr>
        <p:txBody>
          <a:bodyPr wrap="none" rtlCol="0">
            <a:spAutoFit/>
          </a:bodyPr>
          <a:lstStyle/>
          <a:p>
            <a:r>
              <a:rPr lang="en-US" sz="3200" dirty="0" smtClean="0"/>
              <a:t>After AAGA</a:t>
            </a:r>
            <a:endParaRPr lang="en-US" sz="3200" dirty="0"/>
          </a:p>
        </p:txBody>
      </p:sp>
    </p:spTree>
    <p:extLst>
      <p:ext uri="{BB962C8B-B14F-4D97-AF65-F5344CB8AC3E}">
        <p14:creationId xmlns:p14="http://schemas.microsoft.com/office/powerpoint/2010/main" val="15303850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and reassurance</a:t>
            </a:r>
            <a:endParaRPr lang="en-US" dirty="0"/>
          </a:p>
        </p:txBody>
      </p:sp>
      <p:sp>
        <p:nvSpPr>
          <p:cNvPr id="3" name="Content Placeholder 2"/>
          <p:cNvSpPr>
            <a:spLocks noGrp="1"/>
          </p:cNvSpPr>
          <p:nvPr>
            <p:ph sz="half" idx="1"/>
          </p:nvPr>
        </p:nvSpPr>
        <p:spPr>
          <a:xfrm>
            <a:off x="467544" y="2492896"/>
            <a:ext cx="8219256" cy="2448272"/>
          </a:xfrm>
          <a:solidFill>
            <a:srgbClr val="ADF232">
              <a:alpha val="38000"/>
            </a:srgbClr>
          </a:solidFill>
        </p:spPr>
        <p:txBody>
          <a:bodyPr>
            <a:noAutofit/>
          </a:bodyPr>
          <a:lstStyle/>
          <a:p>
            <a:pPr marL="0" indent="0">
              <a:buNone/>
            </a:pPr>
            <a:r>
              <a:rPr lang="en-GB" sz="2400" dirty="0"/>
              <a:t>Neuromuscular blockade was inadvertently administered without induction agent. The anaesthetist questioned the patient on recovery, who said that they had “felt and heard everything”, felt the tube going in and could not breathe, which was distressing. </a:t>
            </a:r>
            <a:r>
              <a:rPr lang="en-GB" sz="2400" b="1" dirty="0"/>
              <a:t>The anaesthetist apologised</a:t>
            </a:r>
            <a:r>
              <a:rPr lang="en-GB" sz="2400" dirty="0"/>
              <a:t>, and the patient had no adverse </a:t>
            </a:r>
            <a:r>
              <a:rPr lang="en-GB" sz="2400" dirty="0" err="1"/>
              <a:t>sequelae</a:t>
            </a:r>
            <a:r>
              <a:rPr lang="en-GB" sz="2400" dirty="0"/>
              <a:t>. </a:t>
            </a:r>
          </a:p>
          <a:p>
            <a:pPr marL="0" indent="0">
              <a:buNone/>
            </a:pPr>
            <a:r>
              <a:rPr lang="en-GB" sz="2400" i="1" dirty="0"/>
              <a:t> </a:t>
            </a:r>
            <a:endParaRPr lang="en-GB" sz="2400" dirty="0"/>
          </a:p>
        </p:txBody>
      </p:sp>
      <p:sp>
        <p:nvSpPr>
          <p:cNvPr id="4" name="TextBox 3"/>
          <p:cNvSpPr txBox="1"/>
          <p:nvPr/>
        </p:nvSpPr>
        <p:spPr>
          <a:xfrm>
            <a:off x="467544" y="1700808"/>
            <a:ext cx="2086028" cy="584776"/>
          </a:xfrm>
          <a:prstGeom prst="rect">
            <a:avLst/>
          </a:prstGeom>
          <a:noFill/>
        </p:spPr>
        <p:txBody>
          <a:bodyPr wrap="none" rtlCol="0">
            <a:spAutoFit/>
          </a:bodyPr>
          <a:lstStyle/>
          <a:p>
            <a:r>
              <a:rPr lang="en-US" sz="3200" dirty="0" smtClean="0"/>
              <a:t>After AAGA</a:t>
            </a:r>
            <a:endParaRPr lang="en-US" sz="3200" dirty="0"/>
          </a:p>
        </p:txBody>
      </p:sp>
    </p:spTree>
    <p:extLst>
      <p:ext uri="{BB962C8B-B14F-4D97-AF65-F5344CB8AC3E}">
        <p14:creationId xmlns:p14="http://schemas.microsoft.com/office/powerpoint/2010/main" val="12372397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study of </a:t>
            </a:r>
            <a:r>
              <a:rPr lang="en-GB" i="1" dirty="0" smtClean="0"/>
              <a:t>patient reports</a:t>
            </a:r>
            <a:endParaRPr lang="en-GB" dirty="0"/>
          </a:p>
        </p:txBody>
      </p:sp>
      <p:sp>
        <p:nvSpPr>
          <p:cNvPr id="3" name="Content Placeholder 2"/>
          <p:cNvSpPr>
            <a:spLocks noGrp="1"/>
          </p:cNvSpPr>
          <p:nvPr>
            <p:ph idx="1"/>
          </p:nvPr>
        </p:nvSpPr>
        <p:spPr>
          <a:xfrm>
            <a:off x="457200" y="1600201"/>
            <a:ext cx="8229600" cy="2404864"/>
          </a:xfrm>
        </p:spPr>
        <p:txBody>
          <a:bodyPr>
            <a:normAutofit fontScale="92500"/>
          </a:bodyPr>
          <a:lstStyle/>
          <a:p>
            <a:r>
              <a:rPr lang="en-GB" dirty="0" smtClean="0"/>
              <a:t>Not all AAGA is remembered</a:t>
            </a:r>
          </a:p>
          <a:p>
            <a:r>
              <a:rPr lang="en-GB" dirty="0" smtClean="0"/>
              <a:t>Even light sedation prevents recall on recovery</a:t>
            </a:r>
            <a:r>
              <a:rPr lang="en-GB" sz="2400" dirty="0" smtClean="0">
                <a:solidFill>
                  <a:schemeClr val="bg1">
                    <a:lumMod val="50000"/>
                  </a:schemeClr>
                </a:solidFill>
              </a:rPr>
              <a:t> </a:t>
            </a:r>
          </a:p>
          <a:p>
            <a:r>
              <a:rPr lang="en-GB" dirty="0" smtClean="0"/>
              <a:t>Patients can be responsive during GA but remember nothing on recovery</a:t>
            </a:r>
            <a:endParaRPr lang="en-GB" dirty="0"/>
          </a:p>
        </p:txBody>
      </p:sp>
      <p:graphicFrame>
        <p:nvGraphicFramePr>
          <p:cNvPr id="4" name="Chart 3"/>
          <p:cNvGraphicFramePr/>
          <p:nvPr>
            <p:extLst>
              <p:ext uri="{D42A27DB-BD31-4B8C-83A1-F6EECF244321}">
                <p14:modId xmlns:p14="http://schemas.microsoft.com/office/powerpoint/2010/main" val="4248530268"/>
              </p:ext>
            </p:extLst>
          </p:nvPr>
        </p:nvGraphicFramePr>
        <p:xfrm>
          <a:off x="899592" y="3789040"/>
          <a:ext cx="3960440"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427984" y="4221088"/>
            <a:ext cx="3047193" cy="923330"/>
          </a:xfrm>
          <a:prstGeom prst="rect">
            <a:avLst/>
          </a:prstGeom>
          <a:noFill/>
        </p:spPr>
        <p:txBody>
          <a:bodyPr wrap="square" rtlCol="0">
            <a:spAutoFit/>
          </a:bodyPr>
          <a:lstStyle/>
          <a:p>
            <a:r>
              <a:rPr lang="en-US" b="1" dirty="0" smtClean="0"/>
              <a:t>From Russell (1993): </a:t>
            </a:r>
            <a:r>
              <a:rPr lang="en-US" dirty="0" smtClean="0"/>
              <a:t>72% IFT response, 0% postoperative recall</a:t>
            </a:r>
            <a:endParaRPr lang="en-US" dirty="0"/>
          </a:p>
        </p:txBody>
      </p:sp>
    </p:spTree>
    <p:extLst>
      <p:ext uri="{BB962C8B-B14F-4D97-AF65-F5344CB8AC3E}">
        <p14:creationId xmlns:p14="http://schemas.microsoft.com/office/powerpoint/2010/main" val="19595964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implications</a:t>
            </a:r>
            <a:endParaRPr lang="en-US" dirty="0"/>
          </a:p>
        </p:txBody>
      </p:sp>
      <p:sp>
        <p:nvSpPr>
          <p:cNvPr id="3" name="Content Placeholder 2"/>
          <p:cNvSpPr>
            <a:spLocks noGrp="1"/>
          </p:cNvSpPr>
          <p:nvPr>
            <p:ph sz="half" idx="1"/>
          </p:nvPr>
        </p:nvSpPr>
        <p:spPr>
          <a:xfrm>
            <a:off x="457200" y="1600200"/>
            <a:ext cx="8219256" cy="4637112"/>
          </a:xfrm>
        </p:spPr>
        <p:txBody>
          <a:bodyPr>
            <a:normAutofit fontScale="92500"/>
          </a:bodyPr>
          <a:lstStyle/>
          <a:p>
            <a:r>
              <a:rPr lang="en-US" dirty="0" smtClean="0"/>
              <a:t>Why is there a delay in reporting memories of AAGA?</a:t>
            </a:r>
          </a:p>
          <a:p>
            <a:pPr lvl="1" indent="-342900"/>
            <a:r>
              <a:rPr lang="en-US" dirty="0" smtClean="0"/>
              <a:t>Are AAGA memories overwritten by memories of recovery? </a:t>
            </a:r>
          </a:p>
          <a:p>
            <a:pPr lvl="1" indent="-342900"/>
            <a:r>
              <a:rPr lang="en-US" dirty="0" smtClean="0"/>
              <a:t>Are they hard </a:t>
            </a:r>
            <a:r>
              <a:rPr lang="en-US" dirty="0"/>
              <a:t>to recall </a:t>
            </a:r>
            <a:r>
              <a:rPr lang="en-US" dirty="0" smtClean="0"/>
              <a:t>because partial </a:t>
            </a:r>
            <a:r>
              <a:rPr lang="en-US" smtClean="0"/>
              <a:t>and </a:t>
            </a:r>
            <a:r>
              <a:rPr lang="en-US" smtClean="0"/>
              <a:t>disconnected? </a:t>
            </a:r>
            <a:endParaRPr lang="en-US" dirty="0" smtClean="0"/>
          </a:p>
          <a:p>
            <a:pPr lvl="1" indent="-342900"/>
            <a:r>
              <a:rPr lang="en-US" dirty="0" smtClean="0"/>
              <a:t>Does </a:t>
            </a:r>
            <a:r>
              <a:rPr lang="en-US" dirty="0"/>
              <a:t>it take time for patients to come to terms with their experience and feel able to discuss it? </a:t>
            </a:r>
            <a:endParaRPr lang="en-US" dirty="0" smtClean="0"/>
          </a:p>
          <a:p>
            <a:r>
              <a:rPr lang="en-US" dirty="0" smtClean="0"/>
              <a:t>Does repeated questioning (Brice) help patients retrieve genuine AAGA memories and allow faster intervention?</a:t>
            </a:r>
          </a:p>
          <a:p>
            <a:r>
              <a:rPr lang="en-US" dirty="0" smtClean="0"/>
              <a:t>Can better psychological support mitigate impact of AAGA?</a:t>
            </a:r>
          </a:p>
        </p:txBody>
      </p:sp>
    </p:spTree>
    <p:extLst>
      <p:ext uri="{BB962C8B-B14F-4D97-AF65-F5344CB8AC3E}">
        <p14:creationId xmlns:p14="http://schemas.microsoft.com/office/powerpoint/2010/main" val="9583891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sz="half" idx="1"/>
          </p:nvPr>
        </p:nvSpPr>
        <p:spPr>
          <a:xfrm>
            <a:off x="457200" y="1600201"/>
            <a:ext cx="8075240" cy="3268960"/>
          </a:xfrm>
        </p:spPr>
        <p:txBody>
          <a:bodyPr>
            <a:normAutofit/>
          </a:bodyPr>
          <a:lstStyle/>
          <a:p>
            <a:r>
              <a:rPr lang="en-US" dirty="0" smtClean="0"/>
              <a:t>Reassure the patient </a:t>
            </a:r>
            <a:r>
              <a:rPr lang="en-US" b="1" dirty="0" smtClean="0"/>
              <a:t>during</a:t>
            </a:r>
            <a:r>
              <a:rPr lang="en-US" dirty="0" smtClean="0"/>
              <a:t> suspected AAGA</a:t>
            </a:r>
          </a:p>
          <a:p>
            <a:r>
              <a:rPr lang="en-US" dirty="0" smtClean="0"/>
              <a:t>Respond promptly and sympathetically </a:t>
            </a:r>
            <a:r>
              <a:rPr lang="en-US" b="1" dirty="0" smtClean="0"/>
              <a:t>after</a:t>
            </a:r>
            <a:r>
              <a:rPr lang="en-US" dirty="0" smtClean="0"/>
              <a:t> AAGA and follow the NAP5 Psychological Support Pathway</a:t>
            </a:r>
          </a:p>
          <a:p>
            <a:r>
              <a:rPr lang="en-US" dirty="0" smtClean="0"/>
              <a:t>Treat all </a:t>
            </a:r>
            <a:r>
              <a:rPr lang="en-US" dirty="0"/>
              <a:t>reports of AAGA </a:t>
            </a:r>
            <a:r>
              <a:rPr lang="en-US" dirty="0" smtClean="0"/>
              <a:t>seriously, even when sparse or delayed, </a:t>
            </a:r>
            <a:r>
              <a:rPr lang="en-US" dirty="0"/>
              <a:t>as they may have serious psychological </a:t>
            </a:r>
            <a:r>
              <a:rPr lang="en-US" dirty="0" smtClean="0"/>
              <a:t>impact </a:t>
            </a:r>
            <a:endParaRPr lang="en-GB" dirty="0"/>
          </a:p>
          <a:p>
            <a:endParaRPr lang="en-GB" dirty="0"/>
          </a:p>
        </p:txBody>
      </p:sp>
    </p:spTree>
    <p:extLst>
      <p:ext uri="{BB962C8B-B14F-4D97-AF65-F5344CB8AC3E}">
        <p14:creationId xmlns:p14="http://schemas.microsoft.com/office/powerpoint/2010/main" val="41666389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Memory for AAGA</a:t>
            </a:r>
            <a:endParaRPr lang="en-GB" dirty="0"/>
          </a:p>
        </p:txBody>
      </p:sp>
      <p:sp>
        <p:nvSpPr>
          <p:cNvPr id="5" name="Content Placeholder 4"/>
          <p:cNvSpPr>
            <a:spLocks noGrp="1"/>
          </p:cNvSpPr>
          <p:nvPr>
            <p:ph sz="half" idx="1"/>
          </p:nvPr>
        </p:nvSpPr>
        <p:spPr>
          <a:xfrm>
            <a:off x="457200" y="1600201"/>
            <a:ext cx="4042792" cy="2836912"/>
          </a:xfrm>
        </p:spPr>
        <p:txBody>
          <a:bodyPr>
            <a:normAutofit/>
          </a:bodyPr>
          <a:lstStyle/>
          <a:p>
            <a:pPr marL="0" indent="0">
              <a:buNone/>
            </a:pPr>
            <a:r>
              <a:rPr lang="en-US" dirty="0"/>
              <a:t>Previous studies </a:t>
            </a:r>
            <a:r>
              <a:rPr lang="en-US" dirty="0" smtClean="0"/>
              <a:t>have </a:t>
            </a:r>
            <a:r>
              <a:rPr lang="en-US" dirty="0"/>
              <a:t>tried to elicit recall by repeatedly interviewing patients using the modified </a:t>
            </a:r>
            <a:r>
              <a:rPr lang="en-US" b="1" dirty="0"/>
              <a:t>Brice </a:t>
            </a:r>
            <a:r>
              <a:rPr lang="en-US" b="1" dirty="0" smtClean="0"/>
              <a:t>procedure </a:t>
            </a:r>
            <a:endParaRPr lang="en-GB" b="1" dirty="0"/>
          </a:p>
        </p:txBody>
      </p:sp>
      <p:sp>
        <p:nvSpPr>
          <p:cNvPr id="6" name="Content Placeholder 5"/>
          <p:cNvSpPr>
            <a:spLocks noGrp="1"/>
          </p:cNvSpPr>
          <p:nvPr>
            <p:ph sz="half" idx="2"/>
          </p:nvPr>
        </p:nvSpPr>
        <p:spPr>
          <a:xfrm>
            <a:off x="4648200" y="1600200"/>
            <a:ext cx="4244280" cy="4525963"/>
          </a:xfrm>
        </p:spPr>
        <p:txBody>
          <a:bodyPr>
            <a:normAutofit/>
          </a:bodyPr>
          <a:lstStyle/>
          <a:p>
            <a:r>
              <a:rPr lang="en-US" dirty="0" smtClean="0"/>
              <a:t>1-2 per 1000</a:t>
            </a:r>
          </a:p>
          <a:p>
            <a:r>
              <a:rPr lang="en-US" dirty="0" smtClean="0"/>
              <a:t>1 in 3 reported &gt; 1 week</a:t>
            </a:r>
          </a:p>
          <a:p>
            <a:r>
              <a:rPr lang="en-US" dirty="0" smtClean="0"/>
              <a:t>Wide variation </a:t>
            </a:r>
            <a:r>
              <a:rPr lang="en-US" dirty="0"/>
              <a:t>in patients’ experiences of </a:t>
            </a:r>
            <a:r>
              <a:rPr lang="en-US" dirty="0" smtClean="0"/>
              <a:t>AAGA</a:t>
            </a:r>
          </a:p>
          <a:p>
            <a:r>
              <a:rPr lang="en-US" dirty="0" smtClean="0"/>
              <a:t>Auditory </a:t>
            </a:r>
            <a:r>
              <a:rPr lang="en-US" dirty="0"/>
              <a:t>perceptions are common, as are feelings of helplessness and </a:t>
            </a:r>
            <a:r>
              <a:rPr lang="en-US" dirty="0" smtClean="0"/>
              <a:t>fear </a:t>
            </a:r>
            <a:endParaRPr lang="en-GB" dirty="0"/>
          </a:p>
        </p:txBody>
      </p:sp>
      <p:pic>
        <p:nvPicPr>
          <p:cNvPr id="2" name="Picture 1"/>
          <p:cNvPicPr>
            <a:picLocks noChangeAspect="1"/>
          </p:cNvPicPr>
          <p:nvPr/>
        </p:nvPicPr>
        <p:blipFill>
          <a:blip r:embed="rId2"/>
          <a:stretch>
            <a:fillRect/>
          </a:stretch>
        </p:blipFill>
        <p:spPr>
          <a:xfrm>
            <a:off x="539552" y="4077072"/>
            <a:ext cx="3600400" cy="2425195"/>
          </a:xfrm>
          <a:prstGeom prst="rect">
            <a:avLst/>
          </a:prstGeom>
        </p:spPr>
      </p:pic>
    </p:spTree>
    <p:extLst>
      <p:ext uri="{BB962C8B-B14F-4D97-AF65-F5344CB8AC3E}">
        <p14:creationId xmlns:p14="http://schemas.microsoft.com/office/powerpoint/2010/main" val="14793581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memory works</a:t>
            </a:r>
            <a:endParaRPr lang="en-US" dirty="0"/>
          </a:p>
        </p:txBody>
      </p:sp>
      <p:sp>
        <p:nvSpPr>
          <p:cNvPr id="3" name="Content Placeholder 2"/>
          <p:cNvSpPr>
            <a:spLocks noGrp="1"/>
          </p:cNvSpPr>
          <p:nvPr>
            <p:ph idx="1"/>
          </p:nvPr>
        </p:nvSpPr>
        <p:spPr>
          <a:xfrm>
            <a:off x="467544" y="1772817"/>
            <a:ext cx="8229600" cy="2520280"/>
          </a:xfrm>
        </p:spPr>
        <p:txBody>
          <a:bodyPr>
            <a:normAutofit/>
          </a:bodyPr>
          <a:lstStyle/>
          <a:p>
            <a:pPr algn="ctr"/>
            <a:r>
              <a:rPr lang="en-US" dirty="0" smtClean="0"/>
              <a:t>Why so few?</a:t>
            </a:r>
          </a:p>
          <a:p>
            <a:pPr algn="ctr"/>
            <a:r>
              <a:rPr lang="en-US" dirty="0" smtClean="0"/>
              <a:t>Why the delay?</a:t>
            </a:r>
          </a:p>
          <a:p>
            <a:pPr algn="ctr"/>
            <a:r>
              <a:rPr lang="en-US" dirty="0" smtClean="0"/>
              <a:t>Can we trust them?</a:t>
            </a:r>
            <a:endParaRPr lang="en-GB" dirty="0" smtClean="0"/>
          </a:p>
        </p:txBody>
      </p:sp>
    </p:spTree>
    <p:extLst>
      <p:ext uri="{BB962C8B-B14F-4D97-AF65-F5344CB8AC3E}">
        <p14:creationId xmlns:p14="http://schemas.microsoft.com/office/powerpoint/2010/main" val="5530053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 few memories?</a:t>
            </a:r>
            <a:endParaRPr lang="en-US" dirty="0"/>
          </a:p>
        </p:txBody>
      </p:sp>
      <p:sp>
        <p:nvSpPr>
          <p:cNvPr id="3" name="Content Placeholder 2"/>
          <p:cNvSpPr>
            <a:spLocks noGrp="1"/>
          </p:cNvSpPr>
          <p:nvPr>
            <p:ph idx="1"/>
          </p:nvPr>
        </p:nvSpPr>
        <p:spPr>
          <a:xfrm>
            <a:off x="457200" y="1600201"/>
            <a:ext cx="8229600" cy="1252736"/>
          </a:xfrm>
        </p:spPr>
        <p:txBody>
          <a:bodyPr>
            <a:normAutofit/>
          </a:bodyPr>
          <a:lstStyle/>
          <a:p>
            <a:r>
              <a:rPr lang="en-US" dirty="0" smtClean="0"/>
              <a:t>Memories are reconstructed not replayed</a:t>
            </a:r>
          </a:p>
          <a:p>
            <a:r>
              <a:rPr lang="en-US" dirty="0" smtClean="0"/>
              <a:t>Need to </a:t>
            </a:r>
            <a:r>
              <a:rPr lang="en-US" i="1" dirty="0" smtClean="0"/>
              <a:t>understand</a:t>
            </a:r>
            <a:r>
              <a:rPr lang="en-US" dirty="0" smtClean="0"/>
              <a:t> the experience:</a:t>
            </a:r>
          </a:p>
        </p:txBody>
      </p:sp>
      <p:pic>
        <p:nvPicPr>
          <p:cNvPr id="4" name="Picture 3"/>
          <p:cNvPicPr>
            <a:picLocks noChangeAspect="1"/>
          </p:cNvPicPr>
          <p:nvPr/>
        </p:nvPicPr>
        <p:blipFill>
          <a:blip r:embed="rId2"/>
          <a:stretch>
            <a:fillRect/>
          </a:stretch>
        </p:blipFill>
        <p:spPr>
          <a:xfrm>
            <a:off x="2195736" y="2780928"/>
            <a:ext cx="4698227" cy="1440160"/>
          </a:xfrm>
          <a:prstGeom prst="rect">
            <a:avLst/>
          </a:prstGeom>
        </p:spPr>
      </p:pic>
      <p:sp>
        <p:nvSpPr>
          <p:cNvPr id="5" name="Rectangle 4"/>
          <p:cNvSpPr/>
          <p:nvPr/>
        </p:nvSpPr>
        <p:spPr>
          <a:xfrm>
            <a:off x="467544" y="4437112"/>
            <a:ext cx="8208912" cy="1668149"/>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3200" dirty="0">
                <a:solidFill>
                  <a:prstClr val="black"/>
                </a:solidFill>
              </a:rPr>
              <a:t>Need to know </a:t>
            </a:r>
            <a:r>
              <a:rPr lang="en-US" sz="3200" i="1" dirty="0">
                <a:solidFill>
                  <a:prstClr val="black"/>
                </a:solidFill>
              </a:rPr>
              <a:t>source </a:t>
            </a:r>
            <a:r>
              <a:rPr lang="en-US" sz="3200" dirty="0">
                <a:solidFill>
                  <a:prstClr val="black"/>
                </a:solidFill>
              </a:rPr>
              <a:t>of the </a:t>
            </a:r>
            <a:r>
              <a:rPr lang="en-US" sz="3200" dirty="0" smtClean="0">
                <a:solidFill>
                  <a:prstClr val="black"/>
                </a:solidFill>
              </a:rPr>
              <a:t>memory (otherwise imagination or dream)</a:t>
            </a:r>
          </a:p>
          <a:p>
            <a:pPr marL="342900" lvl="0" indent="-342900">
              <a:spcBef>
                <a:spcPct val="20000"/>
              </a:spcBef>
              <a:buFont typeface="Arial" panose="020B0604020202020204" pitchFamily="34" charset="0"/>
              <a:buChar char="•"/>
            </a:pPr>
            <a:r>
              <a:rPr lang="en-US" sz="3200" dirty="0" smtClean="0">
                <a:solidFill>
                  <a:prstClr val="black"/>
                </a:solidFill>
              </a:rPr>
              <a:t>Need to have unique </a:t>
            </a:r>
            <a:r>
              <a:rPr lang="en-US" sz="3200" i="1" dirty="0" smtClean="0">
                <a:solidFill>
                  <a:prstClr val="black"/>
                </a:solidFill>
              </a:rPr>
              <a:t>retrieval cues</a:t>
            </a:r>
            <a:endParaRPr lang="en-US" sz="3200" i="1" dirty="0">
              <a:solidFill>
                <a:prstClr val="black"/>
              </a:solidFill>
            </a:endParaRPr>
          </a:p>
        </p:txBody>
      </p:sp>
      <p:sp>
        <p:nvSpPr>
          <p:cNvPr id="6" name="TextBox 5"/>
          <p:cNvSpPr txBox="1"/>
          <p:nvPr/>
        </p:nvSpPr>
        <p:spPr>
          <a:xfrm>
            <a:off x="4355976" y="4149080"/>
            <a:ext cx="2541869" cy="338554"/>
          </a:xfrm>
          <a:prstGeom prst="rect">
            <a:avLst/>
          </a:prstGeom>
          <a:noFill/>
        </p:spPr>
        <p:txBody>
          <a:bodyPr wrap="none" rtlCol="0">
            <a:spAutoFit/>
          </a:bodyPr>
          <a:lstStyle/>
          <a:p>
            <a:r>
              <a:rPr lang="en-US" sz="1600" i="1" dirty="0" err="1" smtClean="0"/>
              <a:t>Bransford</a:t>
            </a:r>
            <a:r>
              <a:rPr lang="en-US" sz="1600" i="1" dirty="0" smtClean="0"/>
              <a:t> &amp; Johnson (1972)</a:t>
            </a:r>
            <a:endParaRPr lang="en-US" sz="1600" i="1" dirty="0"/>
          </a:p>
        </p:txBody>
      </p:sp>
    </p:spTree>
    <p:extLst>
      <p:ext uri="{BB962C8B-B14F-4D97-AF65-F5344CB8AC3E}">
        <p14:creationId xmlns:p14="http://schemas.microsoft.com/office/powerpoint/2010/main" val="28496740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recall delayed?</a:t>
            </a:r>
            <a:endParaRPr lang="en-US" dirty="0"/>
          </a:p>
        </p:txBody>
      </p:sp>
      <p:sp>
        <p:nvSpPr>
          <p:cNvPr id="3" name="Content Placeholder 2"/>
          <p:cNvSpPr>
            <a:spLocks noGrp="1"/>
          </p:cNvSpPr>
          <p:nvPr>
            <p:ph idx="1"/>
          </p:nvPr>
        </p:nvSpPr>
        <p:spPr/>
        <p:txBody>
          <a:bodyPr/>
          <a:lstStyle/>
          <a:p>
            <a:r>
              <a:rPr lang="en-US" dirty="0" smtClean="0"/>
              <a:t>Memories are over-written by more recent memories</a:t>
            </a:r>
          </a:p>
          <a:p>
            <a:r>
              <a:rPr lang="en-US" dirty="0" smtClean="0"/>
              <a:t>Shared retrieval cues</a:t>
            </a:r>
          </a:p>
          <a:p>
            <a:r>
              <a:rPr lang="en-US" b="1" dirty="0" smtClean="0"/>
              <a:t>AAGA patient regains consciousness at least twice</a:t>
            </a:r>
            <a:endParaRPr lang="en-US" b="1" dirty="0"/>
          </a:p>
        </p:txBody>
      </p:sp>
      <p:pic>
        <p:nvPicPr>
          <p:cNvPr id="4" name="Picture 3"/>
          <p:cNvPicPr>
            <a:picLocks noChangeAspect="1"/>
          </p:cNvPicPr>
          <p:nvPr/>
        </p:nvPicPr>
        <p:blipFill>
          <a:blip r:embed="rId2"/>
          <a:stretch>
            <a:fillRect/>
          </a:stretch>
        </p:blipFill>
        <p:spPr>
          <a:xfrm>
            <a:off x="2411760" y="3861048"/>
            <a:ext cx="3240360" cy="3145751"/>
          </a:xfrm>
          <a:prstGeom prst="rect">
            <a:avLst/>
          </a:prstGeom>
        </p:spPr>
      </p:pic>
    </p:spTree>
    <p:extLst>
      <p:ext uri="{BB962C8B-B14F-4D97-AF65-F5344CB8AC3E}">
        <p14:creationId xmlns:p14="http://schemas.microsoft.com/office/powerpoint/2010/main" val="28352092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trust reports of AAGA?</a:t>
            </a:r>
            <a:endParaRPr lang="en-US" dirty="0"/>
          </a:p>
        </p:txBody>
      </p:sp>
      <p:sp>
        <p:nvSpPr>
          <p:cNvPr id="3" name="Content Placeholder 2"/>
          <p:cNvSpPr>
            <a:spLocks noGrp="1"/>
          </p:cNvSpPr>
          <p:nvPr>
            <p:ph idx="1"/>
          </p:nvPr>
        </p:nvSpPr>
        <p:spPr/>
        <p:txBody>
          <a:bodyPr>
            <a:normAutofit lnSpcReduction="10000"/>
          </a:bodyPr>
          <a:lstStyle/>
          <a:p>
            <a:r>
              <a:rPr lang="en-US" dirty="0" smtClean="0"/>
              <a:t>False memories created by inserting erroneous information</a:t>
            </a:r>
          </a:p>
          <a:p>
            <a:r>
              <a:rPr lang="en-US" dirty="0" err="1" smtClean="0"/>
              <a:t>Ceci</a:t>
            </a:r>
            <a:r>
              <a:rPr lang="en-US" dirty="0" smtClean="0"/>
              <a:t>: ‘Tell me about what happened when you went to hospital’</a:t>
            </a:r>
            <a:endParaRPr lang="en-US" dirty="0"/>
          </a:p>
          <a:p>
            <a:r>
              <a:rPr lang="en-US" i="1" dirty="0" smtClean="0"/>
              <a:t>‘</a:t>
            </a:r>
            <a:r>
              <a:rPr lang="en-US" i="1" dirty="0"/>
              <a:t>Tell me about the time you heard people talking during </a:t>
            </a:r>
            <a:r>
              <a:rPr lang="en-US" i="1"/>
              <a:t>your </a:t>
            </a:r>
            <a:r>
              <a:rPr lang="en-US" i="1" smtClean="0"/>
              <a:t>operation’</a:t>
            </a:r>
            <a:endParaRPr lang="en-US" i="1" dirty="0" smtClean="0"/>
          </a:p>
          <a:p>
            <a:r>
              <a:rPr lang="en-US" dirty="0" smtClean="0"/>
              <a:t>Reports of dreaming are different: pleasant content, unrelated to </a:t>
            </a:r>
            <a:r>
              <a:rPr lang="en-US" dirty="0" err="1" smtClean="0"/>
              <a:t>DoA</a:t>
            </a:r>
            <a:r>
              <a:rPr lang="en-US" dirty="0" smtClean="0"/>
              <a:t>, reported soon on emergence</a:t>
            </a:r>
          </a:p>
        </p:txBody>
      </p:sp>
    </p:spTree>
    <p:extLst>
      <p:ext uri="{BB962C8B-B14F-4D97-AF65-F5344CB8AC3E}">
        <p14:creationId xmlns:p14="http://schemas.microsoft.com/office/powerpoint/2010/main" val="27894226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NAP5 results</a:t>
            </a:r>
            <a:endParaRPr lang="en-US" dirty="0"/>
          </a:p>
        </p:txBody>
      </p:sp>
      <p:sp>
        <p:nvSpPr>
          <p:cNvPr id="3" name="Content Placeholder 2"/>
          <p:cNvSpPr>
            <a:spLocks noGrp="1"/>
          </p:cNvSpPr>
          <p:nvPr>
            <p:ph sz="half" idx="1"/>
          </p:nvPr>
        </p:nvSpPr>
        <p:spPr>
          <a:xfrm>
            <a:off x="251520" y="1600200"/>
            <a:ext cx="8568952" cy="3845024"/>
          </a:xfrm>
        </p:spPr>
        <p:txBody>
          <a:bodyPr>
            <a:normAutofit/>
          </a:bodyPr>
          <a:lstStyle/>
          <a:p>
            <a:r>
              <a:rPr lang="en-US" dirty="0"/>
              <a:t>141 certain/probable or possible </a:t>
            </a:r>
            <a:r>
              <a:rPr lang="en-US" dirty="0" smtClean="0"/>
              <a:t>cases (1:20,000 </a:t>
            </a:r>
            <a:r>
              <a:rPr lang="en-US" dirty="0" err="1" smtClean="0"/>
              <a:t>cf</a:t>
            </a:r>
            <a:r>
              <a:rPr lang="en-US" dirty="0" smtClean="0"/>
              <a:t> 1:600 with Brice)</a:t>
            </a:r>
          </a:p>
          <a:p>
            <a:r>
              <a:rPr lang="en-US" dirty="0" smtClean="0"/>
              <a:t>43% reported to another </a:t>
            </a:r>
            <a:r>
              <a:rPr lang="en-US" dirty="0" err="1" smtClean="0"/>
              <a:t>anaesthetist</a:t>
            </a:r>
            <a:r>
              <a:rPr lang="en-US" dirty="0" smtClean="0"/>
              <a:t>, 26% to </a:t>
            </a:r>
            <a:r>
              <a:rPr lang="en-US" dirty="0" err="1" smtClean="0"/>
              <a:t>anaesthetist</a:t>
            </a:r>
            <a:r>
              <a:rPr lang="en-US" dirty="0" smtClean="0"/>
              <a:t> who provided care, 15% to recovery or ward nurses</a:t>
            </a:r>
          </a:p>
          <a:p>
            <a:r>
              <a:rPr lang="en-US" dirty="0" smtClean="0"/>
              <a:t>34% reported on day of AAGA, 11% day after, 52% within a week</a:t>
            </a:r>
          </a:p>
          <a:p>
            <a:r>
              <a:rPr lang="en-US" dirty="0" smtClean="0"/>
              <a:t>but 25% reported after a year or more</a:t>
            </a:r>
          </a:p>
          <a:p>
            <a:endParaRPr lang="en-US" dirty="0" smtClean="0"/>
          </a:p>
          <a:p>
            <a:endParaRPr lang="en-US" dirty="0" smtClean="0"/>
          </a:p>
        </p:txBody>
      </p:sp>
    </p:spTree>
    <p:extLst>
      <p:ext uri="{BB962C8B-B14F-4D97-AF65-F5344CB8AC3E}">
        <p14:creationId xmlns:p14="http://schemas.microsoft.com/office/powerpoint/2010/main" val="2062198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Trustworthy?</a:t>
            </a:r>
            <a:endParaRPr lang="en-US" dirty="0"/>
          </a:p>
        </p:txBody>
      </p:sp>
      <p:sp>
        <p:nvSpPr>
          <p:cNvPr id="3" name="Content Placeholder 2"/>
          <p:cNvSpPr>
            <a:spLocks noGrp="1"/>
          </p:cNvSpPr>
          <p:nvPr>
            <p:ph sz="half" idx="1"/>
          </p:nvPr>
        </p:nvSpPr>
        <p:spPr>
          <a:xfrm>
            <a:off x="457200" y="1600200"/>
            <a:ext cx="8219256" cy="4525963"/>
          </a:xfrm>
        </p:spPr>
        <p:txBody>
          <a:bodyPr/>
          <a:lstStyle/>
          <a:p>
            <a:r>
              <a:rPr lang="en-US" dirty="0" smtClean="0"/>
              <a:t>Certain/probable and possible reports were supported by </a:t>
            </a:r>
            <a:r>
              <a:rPr lang="en-US" dirty="0" err="1" smtClean="0"/>
              <a:t>anaesthetic</a:t>
            </a:r>
            <a:r>
              <a:rPr lang="en-US" dirty="0" smtClean="0"/>
              <a:t> notes</a:t>
            </a:r>
          </a:p>
          <a:p>
            <a:r>
              <a:rPr lang="en-US" dirty="0" smtClean="0"/>
              <a:t>Reports classed as </a:t>
            </a:r>
            <a:r>
              <a:rPr lang="en-US" dirty="0" err="1"/>
              <a:t>u</a:t>
            </a:r>
            <a:r>
              <a:rPr lang="en-US" dirty="0" err="1" smtClean="0"/>
              <a:t>nassessable</a:t>
            </a:r>
            <a:r>
              <a:rPr lang="en-US" dirty="0" smtClean="0"/>
              <a:t> </a:t>
            </a:r>
            <a:r>
              <a:rPr lang="en-US" dirty="0"/>
              <a:t>or </a:t>
            </a:r>
            <a:r>
              <a:rPr lang="en-US" dirty="0" smtClean="0"/>
              <a:t>unlikely were typically confused about timing of </a:t>
            </a:r>
            <a:r>
              <a:rPr lang="en-US" dirty="0" err="1" smtClean="0"/>
              <a:t>peri</a:t>
            </a:r>
            <a:r>
              <a:rPr lang="en-US" dirty="0" smtClean="0"/>
              <a:t>-operative events or too sparse to interpret</a:t>
            </a:r>
          </a:p>
          <a:p>
            <a:r>
              <a:rPr lang="en-US" dirty="0" smtClean="0"/>
              <a:t>Panel judged there were no malicious reports</a:t>
            </a:r>
            <a:endParaRPr lang="en-US" dirty="0"/>
          </a:p>
        </p:txBody>
      </p:sp>
    </p:spTree>
    <p:extLst>
      <p:ext uri="{BB962C8B-B14F-4D97-AF65-F5344CB8AC3E}">
        <p14:creationId xmlns:p14="http://schemas.microsoft.com/office/powerpoint/2010/main" val="6142016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506</TotalTime>
  <Words>992</Words>
  <Application>Microsoft Macintosh PowerPoint</Application>
  <PresentationFormat>On-screen Show (4:3)</PresentationFormat>
  <Paragraphs>90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Patient experiences of AAGA </vt:lpstr>
      <vt:lpstr>A study of patient reports</vt:lpstr>
      <vt:lpstr>Memory for AAGA</vt:lpstr>
      <vt:lpstr>How memory works</vt:lpstr>
      <vt:lpstr>Why so few memories?</vt:lpstr>
      <vt:lpstr>Why is recall delayed?</vt:lpstr>
      <vt:lpstr>Can we trust reports of AAGA?</vt:lpstr>
      <vt:lpstr>NAP5 results</vt:lpstr>
      <vt:lpstr>Trustworthy?</vt:lpstr>
      <vt:lpstr>Patients’ experiences</vt:lpstr>
      <vt:lpstr>Neutral reports</vt:lpstr>
      <vt:lpstr>Distress</vt:lpstr>
      <vt:lpstr>Distress</vt:lpstr>
      <vt:lpstr>Severe distress</vt:lpstr>
      <vt:lpstr>Duration and delay</vt:lpstr>
      <vt:lpstr>Understanding and reassurance</vt:lpstr>
      <vt:lpstr>Understanding and reassurance</vt:lpstr>
      <vt:lpstr>Understanding and reassurance</vt:lpstr>
      <vt:lpstr>Understanding and reassurance</vt:lpstr>
      <vt:lpstr>Research implications</vt:lpstr>
      <vt:lpstr>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Jackie Andrade</cp:lastModifiedBy>
  <cp:revision>49</cp:revision>
  <dcterms:created xsi:type="dcterms:W3CDTF">2014-07-25T06:24:51Z</dcterms:created>
  <dcterms:modified xsi:type="dcterms:W3CDTF">2014-09-10T08:05:31Z</dcterms:modified>
</cp:coreProperties>
</file>